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61" r:id="rId3"/>
    <p:sldId id="298" r:id="rId4"/>
    <p:sldId id="262" r:id="rId5"/>
    <p:sldId id="308" r:id="rId6"/>
    <p:sldId id="309" r:id="rId7"/>
    <p:sldId id="300" r:id="rId8"/>
    <p:sldId id="301" r:id="rId9"/>
    <p:sldId id="302" r:id="rId10"/>
    <p:sldId id="306" r:id="rId11"/>
    <p:sldId id="307" r:id="rId12"/>
    <p:sldId id="329" r:id="rId13"/>
    <p:sldId id="311" r:id="rId14"/>
    <p:sldId id="310" r:id="rId15"/>
    <p:sldId id="315" r:id="rId16"/>
    <p:sldId id="312" r:id="rId17"/>
    <p:sldId id="316" r:id="rId18"/>
    <p:sldId id="313" r:id="rId19"/>
    <p:sldId id="317" r:id="rId20"/>
    <p:sldId id="318" r:id="rId21"/>
    <p:sldId id="303" r:id="rId22"/>
    <p:sldId id="267" r:id="rId23"/>
    <p:sldId id="323" r:id="rId24"/>
    <p:sldId id="304" r:id="rId25"/>
    <p:sldId id="305" r:id="rId26"/>
    <p:sldId id="319" r:id="rId27"/>
    <p:sldId id="320" r:id="rId28"/>
    <p:sldId id="321" r:id="rId29"/>
    <p:sldId id="324" r:id="rId30"/>
    <p:sldId id="322" r:id="rId31"/>
    <p:sldId id="325" r:id="rId32"/>
    <p:sldId id="326" r:id="rId33"/>
    <p:sldId id="327" r:id="rId34"/>
    <p:sldId id="328" r:id="rId35"/>
    <p:sldId id="260" r:id="rId3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1F99F-87B6-4E68-ACD1-379D9940FFFC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D0343-DD0A-4EC3-93E7-C539551A99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8419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65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2694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091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07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3996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5092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0036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2740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79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1660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760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671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589902" y="1935892"/>
            <a:ext cx="94405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52º Congresso Nacional da ABIPEM</a:t>
            </a:r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817341" y="2905780"/>
            <a:ext cx="6557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 a 28 de junho - Foz do Iguaçu/PR</a:t>
            </a:r>
            <a:endParaRPr lang="pt-BR" sz="28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983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2"/>
                </a:solidFill>
              </a:rPr>
              <a:t>CENSO PREVIDENCIÁRIO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Quais os tipos de censo previdenciário?</a:t>
            </a:r>
            <a:endParaRPr lang="pt-B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67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918576"/>
            <a:ext cx="10515600" cy="502084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Cadastral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pt-BR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Dados pessoais dos servidores ativos, aposentados e pensionistas e a prova de vida dos segurados;</a:t>
            </a:r>
          </a:p>
          <a:p>
            <a:pPr>
              <a:spcBef>
                <a:spcPts val="1200"/>
              </a:spcBef>
            </a:pPr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Funcional</a:t>
            </a:r>
          </a:p>
          <a:p>
            <a:pPr lvl="1">
              <a:spcBef>
                <a:spcPts val="0"/>
              </a:spcBef>
            </a:pPr>
            <a:r>
              <a:rPr lang="pt-BR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Dados dos vínculos dos servidores ativos e os tempos de contribuição em outros RPPS ou no RGPS. </a:t>
            </a:r>
          </a:p>
          <a:p>
            <a:pPr lvl="1">
              <a:spcBef>
                <a:spcPts val="0"/>
              </a:spcBef>
            </a:pPr>
            <a:r>
              <a:rPr lang="pt-BR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Verificação de consistência nos benefícios já concedidos;</a:t>
            </a:r>
          </a:p>
          <a:p>
            <a:pPr>
              <a:spcBef>
                <a:spcPts val="1200"/>
              </a:spcBef>
            </a:pPr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Financeiro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pt-BR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Dados das contribuições previdenciárias dos segurados desde de julho/94.</a:t>
            </a:r>
            <a:endParaRPr lang="pt-BR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186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18915"/>
            <a:ext cx="10515600" cy="1325563"/>
          </a:xfrm>
        </p:spPr>
        <p:txBody>
          <a:bodyPr/>
          <a:lstStyle/>
          <a:p>
            <a:r>
              <a:rPr lang="pt-B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Censo voltado para o </a:t>
            </a:r>
            <a:r>
              <a:rPr lang="pt-BR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eSocial</a:t>
            </a:r>
            <a:endParaRPr lang="pt-BR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379415"/>
            <a:ext cx="10515600" cy="4351338"/>
          </a:xfrm>
        </p:spPr>
        <p:txBody>
          <a:bodyPr/>
          <a:lstStyle/>
          <a:p>
            <a:r>
              <a:rPr lang="pt-B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Somente será necessário o Censo </a:t>
            </a:r>
            <a:r>
              <a:rPr lang="pt-BR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adastral;</a:t>
            </a:r>
          </a:p>
          <a:p>
            <a:r>
              <a:rPr lang="pt-B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Verificação dos dados básicos (Nome, CPF, NIS, Data de Nascimento) no Consulta Qualificação Cadastral;</a:t>
            </a:r>
          </a:p>
          <a:p>
            <a:r>
              <a:rPr lang="pt-B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vínculos informados serão os ativos a partir início da obrigatoriedade do </a:t>
            </a:r>
            <a:r>
              <a:rPr lang="pt-BR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eSocial</a:t>
            </a:r>
            <a:r>
              <a:rPr lang="pt-B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778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2"/>
                </a:solidFill>
              </a:rPr>
              <a:t>CENSO PREVIDENCIÁRIO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é o ciclo de vida do censo previdenciário?</a:t>
            </a:r>
            <a:endParaRPr lang="pt-B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024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rma livre 5"/>
          <p:cNvSpPr/>
          <p:nvPr/>
        </p:nvSpPr>
        <p:spPr>
          <a:xfrm>
            <a:off x="3800656" y="1386872"/>
            <a:ext cx="4787903" cy="4787903"/>
          </a:xfrm>
          <a:custGeom>
            <a:avLst/>
            <a:gdLst>
              <a:gd name="connsiteX0" fmla="*/ 2393951 w 4787903"/>
              <a:gd name="connsiteY0" fmla="*/ 0 h 4787903"/>
              <a:gd name="connsiteX1" fmla="*/ 4467174 w 4787903"/>
              <a:gd name="connsiteY1" fmla="*/ 1196976 h 4787903"/>
              <a:gd name="connsiteX2" fmla="*/ 4467174 w 4787903"/>
              <a:gd name="connsiteY2" fmla="*/ 3590928 h 4787903"/>
              <a:gd name="connsiteX3" fmla="*/ 2393952 w 4787903"/>
              <a:gd name="connsiteY3" fmla="*/ 2393952 h 4787903"/>
              <a:gd name="connsiteX4" fmla="*/ 2393951 w 4787903"/>
              <a:gd name="connsiteY4" fmla="*/ 0 h 4787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7903" h="4787903">
                <a:moveTo>
                  <a:pt x="2393951" y="0"/>
                </a:moveTo>
                <a:cubicBezTo>
                  <a:pt x="3249228" y="0"/>
                  <a:pt x="4039536" y="456285"/>
                  <a:pt x="4467174" y="1196976"/>
                </a:cubicBezTo>
                <a:cubicBezTo>
                  <a:pt x="4894812" y="1937667"/>
                  <a:pt x="4894812" y="2850237"/>
                  <a:pt x="4467174" y="3590928"/>
                </a:cubicBezTo>
                <a:lnTo>
                  <a:pt x="2393952" y="2393952"/>
                </a:lnTo>
                <a:cubicBezTo>
                  <a:pt x="2393952" y="1595968"/>
                  <a:pt x="2393951" y="797984"/>
                  <a:pt x="2393951" y="0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566519" tIns="1057760" rIns="597779" bIns="2391532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3400" kern="1200" dirty="0" smtClean="0"/>
              <a:t>Fase Pré-Censo</a:t>
            </a:r>
            <a:endParaRPr lang="pt-BR" sz="3400" kern="1200" dirty="0"/>
          </a:p>
        </p:txBody>
      </p:sp>
      <p:sp>
        <p:nvSpPr>
          <p:cNvPr id="7" name="Forma livre 6"/>
          <p:cNvSpPr/>
          <p:nvPr/>
        </p:nvSpPr>
        <p:spPr>
          <a:xfrm>
            <a:off x="3702048" y="1557869"/>
            <a:ext cx="4787903" cy="4787903"/>
          </a:xfrm>
          <a:custGeom>
            <a:avLst/>
            <a:gdLst>
              <a:gd name="connsiteX0" fmla="*/ 4467174 w 4787903"/>
              <a:gd name="connsiteY0" fmla="*/ 3590927 h 4787903"/>
              <a:gd name="connsiteX1" fmla="*/ 2393951 w 4787903"/>
              <a:gd name="connsiteY1" fmla="*/ 4787903 h 4787903"/>
              <a:gd name="connsiteX2" fmla="*/ 320728 w 4787903"/>
              <a:gd name="connsiteY2" fmla="*/ 3590927 h 4787903"/>
              <a:gd name="connsiteX3" fmla="*/ 2393952 w 4787903"/>
              <a:gd name="connsiteY3" fmla="*/ 2393952 h 4787903"/>
              <a:gd name="connsiteX4" fmla="*/ 4467174 w 4787903"/>
              <a:gd name="connsiteY4" fmla="*/ 3590927 h 4787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7903" h="4787903">
                <a:moveTo>
                  <a:pt x="4467174" y="3590927"/>
                </a:moveTo>
                <a:cubicBezTo>
                  <a:pt x="4039536" y="4331618"/>
                  <a:pt x="3249227" y="4787903"/>
                  <a:pt x="2393951" y="4787903"/>
                </a:cubicBezTo>
                <a:cubicBezTo>
                  <a:pt x="1538674" y="4787903"/>
                  <a:pt x="748366" y="4331618"/>
                  <a:pt x="320728" y="3590927"/>
                </a:cubicBezTo>
                <a:lnTo>
                  <a:pt x="2393952" y="2393952"/>
                </a:lnTo>
                <a:lnTo>
                  <a:pt x="4467174" y="359092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5197846"/>
              <a:satOff val="-23984"/>
              <a:lumOff val="883"/>
              <a:alphaOff val="0"/>
            </a:schemeClr>
          </a:fillRef>
          <a:effectRef idx="0">
            <a:schemeClr val="accent4">
              <a:hueOff val="5197846"/>
              <a:satOff val="-23984"/>
              <a:lumOff val="88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83157" tIns="3149617" rIns="1126158" bIns="470672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3400" kern="1200" dirty="0" smtClean="0"/>
              <a:t>Execução do Censo</a:t>
            </a:r>
            <a:endParaRPr lang="pt-BR" sz="3400" kern="1200" dirty="0"/>
          </a:p>
        </p:txBody>
      </p:sp>
      <p:sp>
        <p:nvSpPr>
          <p:cNvPr id="8" name="Forma livre 7"/>
          <p:cNvSpPr/>
          <p:nvPr/>
        </p:nvSpPr>
        <p:spPr>
          <a:xfrm>
            <a:off x="3603440" y="1386872"/>
            <a:ext cx="4787903" cy="4787903"/>
          </a:xfrm>
          <a:custGeom>
            <a:avLst/>
            <a:gdLst>
              <a:gd name="connsiteX0" fmla="*/ 320729 w 4787903"/>
              <a:gd name="connsiteY0" fmla="*/ 3590927 h 4787903"/>
              <a:gd name="connsiteX1" fmla="*/ 320729 w 4787903"/>
              <a:gd name="connsiteY1" fmla="*/ 1196975 h 4787903"/>
              <a:gd name="connsiteX2" fmla="*/ 2393952 w 4787903"/>
              <a:gd name="connsiteY2" fmla="*/ -1 h 4787903"/>
              <a:gd name="connsiteX3" fmla="*/ 2393952 w 4787903"/>
              <a:gd name="connsiteY3" fmla="*/ 2393952 h 4787903"/>
              <a:gd name="connsiteX4" fmla="*/ 320729 w 4787903"/>
              <a:gd name="connsiteY4" fmla="*/ 3590927 h 4787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7903" h="4787903">
                <a:moveTo>
                  <a:pt x="320729" y="3590927"/>
                </a:moveTo>
                <a:cubicBezTo>
                  <a:pt x="-106909" y="2850236"/>
                  <a:pt x="-106909" y="1937666"/>
                  <a:pt x="320729" y="1196975"/>
                </a:cubicBezTo>
                <a:cubicBezTo>
                  <a:pt x="748367" y="456284"/>
                  <a:pt x="1538676" y="-1"/>
                  <a:pt x="2393952" y="-1"/>
                </a:cubicBezTo>
                <a:lnTo>
                  <a:pt x="2393952" y="2393952"/>
                </a:lnTo>
                <a:lnTo>
                  <a:pt x="320729" y="359092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10395692"/>
              <a:satOff val="-47968"/>
              <a:lumOff val="1765"/>
              <a:alphaOff val="0"/>
            </a:schemeClr>
          </a:fillRef>
          <a:effectRef idx="0">
            <a:schemeClr val="accent4">
              <a:hueOff val="10395692"/>
              <a:satOff val="-47968"/>
              <a:lumOff val="176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97779" tIns="1057760" rIns="2566519" bIns="2391532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3400" kern="1200" dirty="0" smtClean="0"/>
              <a:t>Fase Pós-Censo</a:t>
            </a:r>
            <a:endParaRPr lang="pt-BR" sz="3400" kern="1200" dirty="0"/>
          </a:p>
        </p:txBody>
      </p:sp>
      <p:sp>
        <p:nvSpPr>
          <p:cNvPr id="9" name="Seta circular 8"/>
          <p:cNvSpPr/>
          <p:nvPr/>
        </p:nvSpPr>
        <p:spPr>
          <a:xfrm>
            <a:off x="3504657" y="1090478"/>
            <a:ext cx="5380691" cy="5380691"/>
          </a:xfrm>
          <a:prstGeom prst="circularArrow">
            <a:avLst>
              <a:gd name="adj1" fmla="val 5085"/>
              <a:gd name="adj2" fmla="val 327528"/>
              <a:gd name="adj3" fmla="val 1472472"/>
              <a:gd name="adj4" fmla="val 16199432"/>
              <a:gd name="adj5" fmla="val 5932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Seta circular 9"/>
          <p:cNvSpPr/>
          <p:nvPr/>
        </p:nvSpPr>
        <p:spPr>
          <a:xfrm>
            <a:off x="3405654" y="1261172"/>
            <a:ext cx="5380691" cy="5380691"/>
          </a:xfrm>
          <a:prstGeom prst="circularArrow">
            <a:avLst>
              <a:gd name="adj1" fmla="val 5085"/>
              <a:gd name="adj2" fmla="val 327528"/>
              <a:gd name="adj3" fmla="val 8671970"/>
              <a:gd name="adj4" fmla="val 1800502"/>
              <a:gd name="adj5" fmla="val 5932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5197846"/>
              <a:satOff val="-23984"/>
              <a:lumOff val="883"/>
              <a:alphaOff val="0"/>
            </a:schemeClr>
          </a:fillRef>
          <a:effectRef idx="0">
            <a:schemeClr val="accent4">
              <a:hueOff val="5197846"/>
              <a:satOff val="-23984"/>
              <a:lumOff val="883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Seta circular 10"/>
          <p:cNvSpPr/>
          <p:nvPr/>
        </p:nvSpPr>
        <p:spPr>
          <a:xfrm>
            <a:off x="3306651" y="1090478"/>
            <a:ext cx="5380691" cy="5380691"/>
          </a:xfrm>
          <a:prstGeom prst="circularArrow">
            <a:avLst>
              <a:gd name="adj1" fmla="val 5085"/>
              <a:gd name="adj2" fmla="val 327528"/>
              <a:gd name="adj3" fmla="val 15873039"/>
              <a:gd name="adj4" fmla="val 9000000"/>
              <a:gd name="adj5" fmla="val 5932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10395692"/>
              <a:satOff val="-47968"/>
              <a:lumOff val="1765"/>
              <a:alphaOff val="0"/>
            </a:schemeClr>
          </a:fillRef>
          <a:effectRef idx="0">
            <a:schemeClr val="accent4">
              <a:hueOff val="10395692"/>
              <a:satOff val="-47968"/>
              <a:lumOff val="1765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91396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FASE PRÉ-CENSO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0449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945941"/>
            <a:ext cx="10515600" cy="5494615"/>
          </a:xfrm>
        </p:spPr>
        <p:txBody>
          <a:bodyPr anchor="ctr"/>
          <a:lstStyle/>
          <a:p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Criar o planejamento estratégico:</a:t>
            </a:r>
          </a:p>
          <a:p>
            <a:pPr lvl="1"/>
            <a:r>
              <a:rPr lang="pt-BR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Período de execução;</a:t>
            </a:r>
          </a:p>
          <a:p>
            <a:pPr lvl="1"/>
            <a:r>
              <a:rPr lang="pt-BR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Verificar as questões financeiras e orçamentárias;</a:t>
            </a:r>
          </a:p>
          <a:p>
            <a:pPr lvl="1"/>
            <a:r>
              <a:rPr lang="pt-BR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Definir o público-alvo e o seu quantitativo a ser recadastrado;</a:t>
            </a:r>
          </a:p>
          <a:p>
            <a:pPr lvl="1"/>
            <a:r>
              <a:rPr lang="pt-BR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Levantar os recursos humanos para atendimento aos segurados;</a:t>
            </a:r>
          </a:p>
          <a:p>
            <a:pPr lvl="1"/>
            <a:r>
              <a:rPr lang="pt-BR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Definir a infraestrutura e os locais de atendimento;</a:t>
            </a:r>
          </a:p>
          <a:p>
            <a:r>
              <a:rPr lang="pt-B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Produzir os materiais de divulgação e comunicação;</a:t>
            </a:r>
          </a:p>
          <a:p>
            <a:r>
              <a:rPr lang="pt-B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Capacitar os atendentes na utilização do sistema de recadastramento.</a:t>
            </a:r>
            <a:endParaRPr lang="pt-BR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056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FASE DE EXECUÇÃO DO CENSO</a:t>
            </a:r>
            <a:endParaRPr lang="pt-BR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952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 anchor="ctr">
            <a:normAutofit/>
          </a:bodyPr>
          <a:lstStyle/>
          <a:p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Monitorar o atendimento e as necessidades especiais dos segurados;</a:t>
            </a:r>
          </a:p>
          <a:p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Acompanhar o comparecimento dos segurados;</a:t>
            </a:r>
          </a:p>
          <a:p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Analisar e Avaliar as necessidades de mudanças;</a:t>
            </a:r>
          </a:p>
          <a:p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Garantir suporte técnico para as unidades de Atendimento;</a:t>
            </a:r>
          </a:p>
          <a:p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Manter registro de todas as ocorrências relatadas;</a:t>
            </a:r>
          </a:p>
          <a:p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Executar a Consulta Qualificação Cadastral.</a:t>
            </a:r>
            <a:endParaRPr lang="pt-B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050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FASE PÓS-CENSO</a:t>
            </a:r>
            <a:endParaRPr lang="pt-BR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998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 anchor="ctr"/>
          <a:lstStyle/>
          <a:p>
            <a:r>
              <a:rPr lang="pt-B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CENSO E SISTEMAS DE GESTÃO PREVIDENCIÁRIA</a:t>
            </a:r>
            <a:endParaRPr lang="pt-BR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89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21532"/>
            <a:ext cx="10515600" cy="4932984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Publicação do resultado quantitativo e qualitativo;</a:t>
            </a:r>
          </a:p>
          <a:p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Elaborar procedimentos disciplinares dos que não compareceram;</a:t>
            </a:r>
          </a:p>
          <a:p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Redimensionar as unidades de atendimento em caso de prorrogação;</a:t>
            </a:r>
          </a:p>
          <a:p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Transmitir os dados para o CNIS-RPPS para cruzamento de dados;</a:t>
            </a:r>
          </a:p>
          <a:p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 uma avaliação atuarial com os dados atualizados para comparativo com os dados antes do censo.</a:t>
            </a:r>
            <a:endParaRPr lang="pt-B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49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2"/>
                </a:solidFill>
              </a:rPr>
              <a:t>CENSO PREVIDENCIÁRIO</a:t>
            </a:r>
            <a:endParaRPr lang="pt-BR" b="1" dirty="0">
              <a:solidFill>
                <a:schemeClr val="tx2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2"/>
                </a:solidFill>
              </a:rPr>
              <a:t>Qual o resultado do recenseamento?</a:t>
            </a:r>
          </a:p>
        </p:txBody>
      </p:sp>
    </p:spTree>
    <p:extLst>
      <p:ext uri="{BB962C8B-B14F-4D97-AF65-F5344CB8AC3E}">
        <p14:creationId xmlns:p14="http://schemas.microsoft.com/office/powerpoint/2010/main" val="63755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 anchor="ctr"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 atuarial consistente;</a:t>
            </a:r>
            <a:endParaRPr lang="pt-B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Melhora da gestão previdenciária dos RPPS;</a:t>
            </a:r>
            <a:endParaRPr lang="pt-B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Processo ágil da Compensação Previdenciária;</a:t>
            </a:r>
            <a:endParaRPr lang="pt-B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 mais preciso no cruzamento de dados com o RGPS;</a:t>
            </a:r>
            <a:endParaRPr lang="pt-B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Preparação para o envio das informações ao </a:t>
            </a:r>
            <a:r>
              <a:rPr lang="pt-BR" sz="32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eSocial</a:t>
            </a:r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95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SISTEMAS PREVIDENCIÁRIOS</a:t>
            </a:r>
            <a:endParaRPr lang="pt-BR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Cenário Atual dos Sistemas</a:t>
            </a:r>
            <a:endParaRPr lang="pt-B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154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SIPREV/Gestão</a:t>
            </a:r>
            <a:endParaRPr lang="pt-BR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2"/>
                </a:solidFill>
              </a:rPr>
              <a:t>Sistema de Gestão Previdenciária dos RPPS</a:t>
            </a:r>
            <a:endParaRPr lang="pt-BR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28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838200" y="895210"/>
            <a:ext cx="10515600" cy="1325563"/>
          </a:xfrm>
        </p:spPr>
        <p:txBody>
          <a:bodyPr/>
          <a:lstStyle/>
          <a:p>
            <a:r>
              <a:rPr lang="pt-B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CONCEITO</a:t>
            </a:r>
            <a:endParaRPr lang="pt-BR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838200" y="2355710"/>
            <a:ext cx="10515600" cy="4351338"/>
          </a:xfrm>
        </p:spPr>
        <p:txBody>
          <a:bodyPr anchor="t">
            <a:normAutofit/>
          </a:bodyPr>
          <a:lstStyle/>
          <a:p>
            <a:pPr marL="0" indent="0" algn="just">
              <a:buNone/>
            </a:pPr>
            <a:r>
              <a:rPr lang="pt-B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uma ferramenta gratuita de Gestão das informações referentes a servidores públicos, ativos, aposentados, pensionistas e dependentes, da União, Estados, Distrito Federal e Municípios que possuam Regime Próprio de Previdência Social – RPPS.</a:t>
            </a:r>
          </a:p>
        </p:txBody>
      </p:sp>
    </p:spTree>
    <p:extLst>
      <p:ext uri="{BB962C8B-B14F-4D97-AF65-F5344CB8AC3E}">
        <p14:creationId xmlns:p14="http://schemas.microsoft.com/office/powerpoint/2010/main" val="2745445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921718"/>
            <a:ext cx="10515600" cy="1325563"/>
          </a:xfrm>
        </p:spPr>
        <p:txBody>
          <a:bodyPr/>
          <a:lstStyle/>
          <a:p>
            <a:r>
              <a:rPr lang="pt-B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endParaRPr lang="pt-BR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382218"/>
            <a:ext cx="10515600" cy="4351338"/>
          </a:xfrm>
        </p:spPr>
        <p:txBody>
          <a:bodyPr anchor="t">
            <a:normAutofit/>
          </a:bodyPr>
          <a:lstStyle/>
          <a:p>
            <a:pPr marL="0" indent="0" algn="just">
              <a:buNone/>
            </a:pPr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Armazenar </a:t>
            </a:r>
            <a:r>
              <a:rPr lang="pt-B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informações previdenciárias (vínculos funcionais, tempos de contribuição, aposentadorias </a:t>
            </a:r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concedidas, </a:t>
            </a:r>
            <a:r>
              <a:rPr lang="pt-B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histórico funcional, cargos e carreiras), informações financeiras (valor de contribuições previdenciárias e benefícios recebidos).</a:t>
            </a:r>
          </a:p>
        </p:txBody>
      </p:sp>
    </p:spTree>
    <p:extLst>
      <p:ext uri="{BB962C8B-B14F-4D97-AF65-F5344CB8AC3E}">
        <p14:creationId xmlns:p14="http://schemas.microsoft.com/office/powerpoint/2010/main" val="770165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95208"/>
            <a:ext cx="10515600" cy="1325563"/>
          </a:xfrm>
        </p:spPr>
        <p:txBody>
          <a:bodyPr/>
          <a:lstStyle/>
          <a:p>
            <a:r>
              <a:rPr lang="pt-B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FUNCIONALIDADES DISPONÍVEIS</a:t>
            </a:r>
            <a:endParaRPr lang="pt-BR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355708"/>
            <a:ext cx="10515600" cy="4351338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Cadastros de servidores ativos, aposentados, pensionistas e dependentes;</a:t>
            </a:r>
          </a:p>
          <a:p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Emissão </a:t>
            </a:r>
            <a:r>
              <a:rPr lang="pt-B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Certidão de Tempo de Contribuição </a:t>
            </a:r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CTC; </a:t>
            </a:r>
          </a:p>
          <a:p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Tempos </a:t>
            </a:r>
            <a:r>
              <a:rPr lang="pt-B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aposentadoria; </a:t>
            </a:r>
          </a:p>
          <a:p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Censo Previdenciário; </a:t>
            </a:r>
            <a:r>
              <a:rPr lang="pt-B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endParaRPr lang="pt-BR" sz="32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Simulação </a:t>
            </a:r>
            <a:r>
              <a:rPr lang="pt-B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Aposentadorias.</a:t>
            </a:r>
          </a:p>
        </p:txBody>
      </p:sp>
    </p:spTree>
    <p:extLst>
      <p:ext uri="{BB962C8B-B14F-4D97-AF65-F5344CB8AC3E}">
        <p14:creationId xmlns:p14="http://schemas.microsoft.com/office/powerpoint/2010/main" val="3915757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CNIS-RPPS</a:t>
            </a:r>
            <a:endParaRPr lang="pt-BR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Cadastro Nacional de Informações Sociais dos RPPS</a:t>
            </a:r>
            <a:endParaRPr lang="pt-B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00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95209"/>
            <a:ext cx="10515600" cy="1325563"/>
          </a:xfrm>
        </p:spPr>
        <p:txBody>
          <a:bodyPr/>
          <a:lstStyle/>
          <a:p>
            <a:r>
              <a:rPr lang="pt-B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CONCEITO</a:t>
            </a:r>
            <a:endParaRPr lang="pt-BR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355709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um repositório de dados exportados do sistema SIPREV/Gestão. Faz a recepção e armazenamento das informações captadas e atualizadas dos servidores ativos, aposentados, pensionistas e dependentes.</a:t>
            </a:r>
            <a:endParaRPr lang="pt-B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977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2"/>
                </a:solidFill>
              </a:rPr>
              <a:t>CENSO PREVIDENCIÁRIO</a:t>
            </a:r>
            <a:endParaRPr lang="pt-BR" b="1" dirty="0">
              <a:solidFill>
                <a:schemeClr val="tx2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2"/>
                </a:solidFill>
              </a:rPr>
              <a:t>O que é o Censo Previdenciário?</a:t>
            </a:r>
            <a:endParaRPr lang="pt-BR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77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2"/>
                </a:solidFill>
              </a:rPr>
              <a:t>SIG-RPPS</a:t>
            </a:r>
            <a:endParaRPr lang="pt-BR" b="1" dirty="0">
              <a:solidFill>
                <a:schemeClr val="tx2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de Informações Gerenciais dos RPPS</a:t>
            </a:r>
            <a:endParaRPr lang="pt-B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224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08464"/>
            <a:ext cx="10515600" cy="1325563"/>
          </a:xfrm>
        </p:spPr>
        <p:txBody>
          <a:bodyPr/>
          <a:lstStyle/>
          <a:p>
            <a:r>
              <a:rPr lang="pt-B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CONCEITO</a:t>
            </a:r>
            <a:endParaRPr lang="pt-BR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368964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 ferramenta que possibilita ao usuário realizar consultas, por meio de relatórios, decorrentes do </a:t>
            </a:r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 do </a:t>
            </a:r>
            <a:r>
              <a:rPr lang="pt-B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cruzamento de dados e do CNIS/RPPS com outras bases de dados.</a:t>
            </a:r>
          </a:p>
        </p:txBody>
      </p:sp>
    </p:spTree>
    <p:extLst>
      <p:ext uri="{BB962C8B-B14F-4D97-AF65-F5344CB8AC3E}">
        <p14:creationId xmlns:p14="http://schemas.microsoft.com/office/powerpoint/2010/main" val="168870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08465"/>
            <a:ext cx="10515600" cy="1325563"/>
          </a:xfrm>
        </p:spPr>
        <p:txBody>
          <a:bodyPr/>
          <a:lstStyle/>
          <a:p>
            <a:r>
              <a:rPr lang="pt-B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 DOS BATIMENTOS</a:t>
            </a:r>
            <a:endParaRPr lang="pt-BR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368965"/>
            <a:ext cx="10515600" cy="4351338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Indicativo de acúmulo </a:t>
            </a:r>
            <a:r>
              <a:rPr lang="pt-B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indevido de cargos no </a:t>
            </a:r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RGPS </a:t>
            </a:r>
            <a:r>
              <a:rPr lang="pt-B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 em outro </a:t>
            </a:r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RPPS;</a:t>
            </a:r>
          </a:p>
          <a:p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Indicativo de extrapolação do teto remuneratório;</a:t>
            </a:r>
          </a:p>
          <a:p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Indicativo de recebimento indevido de benefícios do RPPS, do RGPS e assistenciais;</a:t>
            </a:r>
          </a:p>
          <a:p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Indicativo de óbito;</a:t>
            </a:r>
            <a:endParaRPr lang="pt-B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333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SISTEMAS PREVIDENCIÁRIOS</a:t>
            </a:r>
            <a:endParaRPr lang="pt-BR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Futuro dos Sistemas</a:t>
            </a:r>
            <a:endParaRPr lang="pt-B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15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076739"/>
            <a:ext cx="10515600" cy="5314121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Unificação do Cadastro Nacional das Informações Previdenciárias – CNIS em uma única base de dados para o RGPS e RPPS com informações oriundas do </a:t>
            </a:r>
            <a:r>
              <a:rPr lang="pt-BR" sz="32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eSocial</a:t>
            </a:r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Simplificação do fluxo de captação  dos dados para batimento no SIG-RPPS;</a:t>
            </a:r>
          </a:p>
          <a:p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Descontinuidade dos sistemas CNIS-RPPS e SIPREV/Gestão;</a:t>
            </a:r>
          </a:p>
          <a:p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Simplificação dos demonstrativos previdenciários evitando a redundância de informações constantes no </a:t>
            </a:r>
            <a:r>
              <a:rPr lang="pt-BR" sz="32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eSocial</a:t>
            </a:r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237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3850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1481"/>
            <a:ext cx="10515600" cy="3475038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a manutenção atualizada dos dados cadastrais, funcionais e financeiros dos segurados dos Regimes Próprios de Previdência Social.</a:t>
            </a:r>
            <a:endParaRPr lang="pt-B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592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2"/>
                </a:solidFill>
              </a:rPr>
              <a:t>CENSO PREVIDENCIÁRIO</a:t>
            </a:r>
            <a:endParaRPr lang="pt-BR" b="1" dirty="0">
              <a:solidFill>
                <a:schemeClr val="tx2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2"/>
                </a:solidFill>
              </a:rPr>
              <a:t>Qual o Objetivo do Censo Previdenciário?</a:t>
            </a:r>
            <a:endParaRPr lang="pt-BR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501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1481"/>
            <a:ext cx="10515600" cy="3475038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Melhorar a qualidade dos dados cadastrais, funcionais e financeiros com a apresentação de documentos comprobatórios, trazendo agilidade no processo de concessão dos benefícios previdenciários.</a:t>
            </a:r>
            <a:endParaRPr lang="pt-B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13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2"/>
                </a:solidFill>
              </a:rPr>
              <a:t>CENSO PREVIDENCIÁRIO</a:t>
            </a:r>
            <a:endParaRPr lang="pt-BR" b="1" dirty="0">
              <a:solidFill>
                <a:schemeClr val="tx2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2"/>
                </a:solidFill>
              </a:rPr>
              <a:t>Qual a Fundamentação Legal?</a:t>
            </a:r>
            <a:endParaRPr lang="pt-BR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85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 anchor="ctr"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 Federal 10.887/2004: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pt-BR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9º. A unidade gestora do regime próprio de previdência dos servidores, prevista no art. 40, § 20, da Constituição Federal : </a:t>
            </a:r>
          </a:p>
          <a:p>
            <a:pPr lvl="2">
              <a:spcBef>
                <a:spcPts val="1200"/>
              </a:spcBef>
              <a:spcAft>
                <a:spcPts val="1200"/>
              </a:spcAft>
            </a:pPr>
            <a:r>
              <a:rPr lang="pt-BR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- procederá, no mínimo a cada 5 (cinco) anos, a recenseamento previdenciário, abrangendo todos os aposentados e pensionistas do respectivo regime;</a:t>
            </a:r>
          </a:p>
        </p:txBody>
      </p:sp>
    </p:spTree>
    <p:extLst>
      <p:ext uri="{BB962C8B-B14F-4D97-AF65-F5344CB8AC3E}">
        <p14:creationId xmlns:p14="http://schemas.microsoft.com/office/powerpoint/2010/main" val="3481082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 anchor="ctr"/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Orientação Normativa </a:t>
            </a:r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02/2009: 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</a:t>
            </a:r>
            <a:r>
              <a:rPr lang="pt-BR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 O </a:t>
            </a:r>
            <a:r>
              <a:rPr lang="pt-BR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RPPS da União, dos Estados, do Distrito Federal e dos Municípios será administrado por unidade gestora única vinculada ao Poder Executivo </a:t>
            </a:r>
            <a:r>
              <a:rPr lang="pt-BR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que: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pt-BR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procederá </a:t>
            </a:r>
            <a:r>
              <a:rPr lang="pt-BR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recenseamento previdenciário, com periodicidade não superior a cinco anos, abrangendo todos os aposentados e pensionistas do respectivo regime</a:t>
            </a:r>
            <a:r>
              <a:rPr lang="pt-BR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sz="2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38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861</Words>
  <Application>Microsoft Office PowerPoint</Application>
  <PresentationFormat>Widescreen</PresentationFormat>
  <Paragraphs>97</Paragraphs>
  <Slides>35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Tema do Office</vt:lpstr>
      <vt:lpstr>Apresentação do PowerPoint</vt:lpstr>
      <vt:lpstr>CENSO E SISTEMAS DE GESTÃO PREVIDENCIÁRIA</vt:lpstr>
      <vt:lpstr>CENSO PREVIDENCIÁRIO</vt:lpstr>
      <vt:lpstr>Apresentação do PowerPoint</vt:lpstr>
      <vt:lpstr>CENSO PREVIDENCIÁRIO</vt:lpstr>
      <vt:lpstr>Apresentação do PowerPoint</vt:lpstr>
      <vt:lpstr>CENSO PREVIDENCIÁRIO</vt:lpstr>
      <vt:lpstr>Apresentação do PowerPoint</vt:lpstr>
      <vt:lpstr>Apresentação do PowerPoint</vt:lpstr>
      <vt:lpstr>CENSO PREVIDENCIÁRIO</vt:lpstr>
      <vt:lpstr>Apresentação do PowerPoint</vt:lpstr>
      <vt:lpstr>Censo voltado para o eSocial</vt:lpstr>
      <vt:lpstr>CENSO PREVIDENCIÁRIO</vt:lpstr>
      <vt:lpstr>Apresentação do PowerPoint</vt:lpstr>
      <vt:lpstr>FASE PRÉ-CENSO</vt:lpstr>
      <vt:lpstr>Apresentação do PowerPoint</vt:lpstr>
      <vt:lpstr>FASE DE EXECUÇÃO DO CENSO</vt:lpstr>
      <vt:lpstr>Apresentação do PowerPoint</vt:lpstr>
      <vt:lpstr>FASE PÓS-CENSO</vt:lpstr>
      <vt:lpstr>Apresentação do PowerPoint</vt:lpstr>
      <vt:lpstr>CENSO PREVIDENCIÁRIO</vt:lpstr>
      <vt:lpstr>Apresentação do PowerPoint</vt:lpstr>
      <vt:lpstr>SISTEMAS PREVIDENCIÁRIOS</vt:lpstr>
      <vt:lpstr>SIPREV/Gestão</vt:lpstr>
      <vt:lpstr>CONCEITO</vt:lpstr>
      <vt:lpstr>OBJETIVO</vt:lpstr>
      <vt:lpstr>FUNCIONALIDADES DISPONÍVEIS</vt:lpstr>
      <vt:lpstr>CNIS-RPPS</vt:lpstr>
      <vt:lpstr>CONCEITO</vt:lpstr>
      <vt:lpstr>SIG-RPPS</vt:lpstr>
      <vt:lpstr>CONCEITO</vt:lpstr>
      <vt:lpstr>RESULTADO DOS BATIMENTOS</vt:lpstr>
      <vt:lpstr>SISTEMAS PREVIDENCIÁRIOS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Thomas Gomes Costa</cp:lastModifiedBy>
  <cp:revision>61</cp:revision>
  <dcterms:created xsi:type="dcterms:W3CDTF">2019-05-07T17:44:33Z</dcterms:created>
  <dcterms:modified xsi:type="dcterms:W3CDTF">2019-06-27T12:04:21Z</dcterms:modified>
</cp:coreProperties>
</file>